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8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1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4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5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1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0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1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0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E5A8-8AAA-81F3-F5E5-51C37EC4E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zeitung"/>
              </a:rPr>
              <a:t>Superstore Sales Analysis Project.</a:t>
            </a:r>
            <a:br>
              <a:rPr lang="en-IN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zeitung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FB000-29BB-7DA4-0D94-C2845C8B9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76" y="3753612"/>
            <a:ext cx="10058400" cy="11430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42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D19E-29EC-A022-93E1-2A48C4D1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maximum postal code in the customer table.?</a:t>
            </a:r>
            <a:br>
              <a:rPr lang="en-US" sz="2400" dirty="0"/>
            </a:br>
            <a:r>
              <a:rPr lang="en-US" sz="2400" dirty="0"/>
              <a:t>select max(postal_code) from customer;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F8A6B-94D8-EBC9-6DDC-E316399FA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0" t="35910" r="36598" b="33532"/>
          <a:stretch/>
        </p:blipFill>
        <p:spPr>
          <a:xfrm>
            <a:off x="1300898" y="2507529"/>
            <a:ext cx="6429081" cy="1998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064D-B252-4634-2157-BC388181E162}"/>
              </a:ext>
            </a:extLst>
          </p:cNvPr>
          <p:cNvSpPr txBox="1"/>
          <p:nvPr/>
        </p:nvSpPr>
        <p:spPr>
          <a:xfrm>
            <a:off x="1300898" y="1970202"/>
            <a:ext cx="270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93316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DEA0-1A59-87D4-06DB-D70F34F7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total number of orders placed by each customer?</a:t>
            </a:r>
            <a:br>
              <a:rPr lang="en-US" sz="2400" dirty="0"/>
            </a:br>
            <a:r>
              <a:rPr lang="en-US" sz="2400" dirty="0"/>
              <a:t>select customer_id,count(*) from orders</a:t>
            </a:r>
            <a:br>
              <a:rPr lang="en-US" sz="2400" dirty="0"/>
            </a:br>
            <a:r>
              <a:rPr lang="en-US" sz="2400" dirty="0"/>
              <a:t>group by customer_id;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7F601-428F-B650-22F0-D53D75C67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t="35478" r="36443" b="33820"/>
          <a:stretch/>
        </p:blipFill>
        <p:spPr>
          <a:xfrm>
            <a:off x="1282044" y="2479249"/>
            <a:ext cx="7466030" cy="2058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8982B-AECF-40F8-F28E-93A9B0EA1157}"/>
              </a:ext>
            </a:extLst>
          </p:cNvPr>
          <p:cNvSpPr txBox="1"/>
          <p:nvPr/>
        </p:nvSpPr>
        <p:spPr>
          <a:xfrm>
            <a:off x="1178351" y="1951348"/>
            <a:ext cx="252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12611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B775-4C1F-C133-E4BD-BD8E19F9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orders were placed in each month of the year?</a:t>
            </a:r>
            <a:br>
              <a:rPr lang="en-US" sz="2400" dirty="0"/>
            </a:br>
            <a:r>
              <a:rPr lang="en-US" sz="2400" dirty="0"/>
              <a:t>select monthname(order_date),count(*) from orders</a:t>
            </a:r>
            <a:br>
              <a:rPr lang="en-US" sz="2400" dirty="0"/>
            </a:br>
            <a:r>
              <a:rPr lang="en-US" sz="2400" dirty="0"/>
              <a:t>group by monthname(order_date)</a:t>
            </a:r>
            <a:br>
              <a:rPr lang="en-US" sz="2400" dirty="0"/>
            </a:br>
            <a:r>
              <a:rPr lang="en-US" sz="2400" dirty="0"/>
              <a:t>order by monthname(order_date);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6B821-11D3-A370-8B39-EE922D6E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7" t="35478" r="34743" b="33532"/>
          <a:stretch/>
        </p:blipFill>
        <p:spPr>
          <a:xfrm>
            <a:off x="1310326" y="2479249"/>
            <a:ext cx="7503736" cy="2413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CF3B5-B578-786F-4DEF-4510BBB35911}"/>
              </a:ext>
            </a:extLst>
          </p:cNvPr>
          <p:cNvSpPr txBox="1"/>
          <p:nvPr/>
        </p:nvSpPr>
        <p:spPr>
          <a:xfrm>
            <a:off x="1310326" y="1885361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75820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B900-D64C-4408-0FCE-D5A9F326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difference between order_date and ship_date for each order.?</a:t>
            </a:r>
            <a:br>
              <a:rPr lang="en-US" sz="2400" dirty="0"/>
            </a:br>
            <a:r>
              <a:rPr lang="en-US" sz="2400" dirty="0"/>
              <a:t>select order_id, abs(datediff(order_date,ship_date)) from orders;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56DF9-6DE1-C104-EF25-3A4767B09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5" t="35478" r="35749" b="33820"/>
          <a:stretch/>
        </p:blipFill>
        <p:spPr>
          <a:xfrm>
            <a:off x="1545995" y="2425045"/>
            <a:ext cx="7607432" cy="256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7DB11-B999-92E7-2BCF-929BF21FC59B}"/>
              </a:ext>
            </a:extLst>
          </p:cNvPr>
          <p:cNvSpPr txBox="1"/>
          <p:nvPr/>
        </p:nvSpPr>
        <p:spPr>
          <a:xfrm>
            <a:off x="1395167" y="1866507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29448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1229-038D-8147-FED5-5D62EFEF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latest order date.?</a:t>
            </a:r>
            <a:br>
              <a:rPr lang="en-US" sz="2400" dirty="0"/>
            </a:br>
            <a:r>
              <a:rPr lang="en-US" sz="2400" dirty="0"/>
              <a:t>select max(order_date) from orders;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B1463-63D2-38E6-1D77-8E563874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6" t="36200" r="35824" b="33243"/>
          <a:stretch/>
        </p:blipFill>
        <p:spPr>
          <a:xfrm>
            <a:off x="1282046" y="2656673"/>
            <a:ext cx="6542202" cy="2463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E09C49-3EA3-841E-18B4-B03A33C10A33}"/>
              </a:ext>
            </a:extLst>
          </p:cNvPr>
          <p:cNvSpPr txBox="1"/>
          <p:nvPr/>
        </p:nvSpPr>
        <p:spPr>
          <a:xfrm>
            <a:off x="1282046" y="1999053"/>
            <a:ext cx="228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38849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F5D2-5B30-7FB3-FB2D-91034CE82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69" y="608528"/>
            <a:ext cx="10058400" cy="14507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the day of the week for each order_date.?</a:t>
            </a:r>
            <a:br>
              <a:rPr lang="en-US" sz="2400" dirty="0"/>
            </a:br>
            <a:r>
              <a:rPr lang="en-US" sz="2400" dirty="0"/>
              <a:t>select order_date,dayname(order_date) from orders;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FEB29-0667-6735-36BF-D7D61278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t="35766" r="35206" b="34253"/>
          <a:stretch/>
        </p:blipFill>
        <p:spPr>
          <a:xfrm>
            <a:off x="1272618" y="2498103"/>
            <a:ext cx="8125906" cy="2686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93B2B-41CC-9CF0-6E78-DB42079D16FC}"/>
              </a:ext>
            </a:extLst>
          </p:cNvPr>
          <p:cNvSpPr txBox="1"/>
          <p:nvPr/>
        </p:nvSpPr>
        <p:spPr>
          <a:xfrm>
            <a:off x="1272618" y="1962053"/>
            <a:ext cx="255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88464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0624-D3D0-9337-503A-24BF9E27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average time taken to ship orders.?</a:t>
            </a:r>
            <a:br>
              <a:rPr lang="en-US" sz="2400" dirty="0"/>
            </a:br>
            <a:r>
              <a:rPr lang="en-US" sz="2400" dirty="0"/>
              <a:t>select ceil(avg(abs(datediff(ship_date,order_date )))) as time_to_ship from orders;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F7E7A-5E10-DDE9-C827-D9DE05E65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1" t="35333" r="39227" b="34397"/>
          <a:stretch/>
        </p:blipFill>
        <p:spPr>
          <a:xfrm>
            <a:off x="1536569" y="2623679"/>
            <a:ext cx="6146276" cy="2070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BB048-4FCE-A478-F2AD-13D36E296715}"/>
              </a:ext>
            </a:extLst>
          </p:cNvPr>
          <p:cNvSpPr txBox="1"/>
          <p:nvPr/>
        </p:nvSpPr>
        <p:spPr>
          <a:xfrm>
            <a:off x="1263192" y="1885361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273657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AED4-908F-5425-00B3-277890B2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orders were placed using each ship mode?</a:t>
            </a:r>
            <a:br>
              <a:rPr lang="en-US" sz="2400" dirty="0"/>
            </a:br>
            <a:r>
              <a:rPr lang="en-US" sz="2400" dirty="0"/>
              <a:t>select ship_mode, count(*) from orders</a:t>
            </a:r>
            <a:br>
              <a:rPr lang="en-US" sz="2400" dirty="0"/>
            </a:br>
            <a:r>
              <a:rPr lang="en-US" sz="2400" dirty="0"/>
              <a:t>group by ship_mode;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D92F6-D442-6F78-BFEB-618CA7918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9" t="36919" r="38275" b="34793"/>
          <a:stretch/>
        </p:blipFill>
        <p:spPr>
          <a:xfrm>
            <a:off x="1282045" y="2573517"/>
            <a:ext cx="7484883" cy="2547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152C5-D572-A134-B380-CB73813B23B2}"/>
              </a:ext>
            </a:extLst>
          </p:cNvPr>
          <p:cNvSpPr txBox="1"/>
          <p:nvPr/>
        </p:nvSpPr>
        <p:spPr>
          <a:xfrm>
            <a:off x="1282045" y="1828800"/>
            <a:ext cx="263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49457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A65E-FD88-DAAB-B7FB-0AECED87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Rank customers based on their total sales revenue.?</a:t>
            </a:r>
            <a:br>
              <a:rPr lang="en-US" sz="2400" dirty="0"/>
            </a:br>
            <a:r>
              <a:rPr lang="en-US" sz="2400" dirty="0"/>
              <a:t>select customer_id,sales,rank() over(order by a.product_id) as ranking  from product a join orders on orders.product_id=a.product_id;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F715C-F8B3-6220-F4FA-744F2B75C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3" t="35766" r="38763" b="34397"/>
          <a:stretch/>
        </p:blipFill>
        <p:spPr>
          <a:xfrm>
            <a:off x="1291472" y="2498103"/>
            <a:ext cx="7268066" cy="2622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E1753-620F-8B86-1D62-0D0C96F4901C}"/>
              </a:ext>
            </a:extLst>
          </p:cNvPr>
          <p:cNvSpPr txBox="1"/>
          <p:nvPr/>
        </p:nvSpPr>
        <p:spPr>
          <a:xfrm>
            <a:off x="1414021" y="1894788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81374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9499-69ED-13DF-FEC6-365B862C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cumulative sum of sales for each product.?</a:t>
            </a:r>
            <a:br>
              <a:rPr lang="en-US" sz="2400" dirty="0"/>
            </a:br>
            <a:r>
              <a:rPr lang="en-US" sz="2400" dirty="0"/>
              <a:t>select sales,sum(sales) over(order by product_id) as cummulative_sum from product 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3704C-1596-5A9F-43B6-3D8835743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7" t="35334" r="37061" b="33532"/>
          <a:stretch/>
        </p:blipFill>
        <p:spPr>
          <a:xfrm>
            <a:off x="1282044" y="2469823"/>
            <a:ext cx="7183226" cy="245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F42A6A-0203-59D8-E483-075350563803}"/>
              </a:ext>
            </a:extLst>
          </p:cNvPr>
          <p:cNvSpPr txBox="1"/>
          <p:nvPr/>
        </p:nvSpPr>
        <p:spPr>
          <a:xfrm>
            <a:off x="1282044" y="1858222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67359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EAEA-AF17-65B7-61CC-1AF7AC45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 of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B953-D37D-566B-47FF-88E6ED966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IN" sz="4000" dirty="0">
                <a:latin typeface="+mj-lt"/>
              </a:rPr>
              <a:t>Superstore Sales Analysis Project aims to explore and analyse the orders given by customers.</a:t>
            </a:r>
            <a:r>
              <a:rPr lang="en-US" sz="36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en-US" sz="36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Superstore Data Analysis Project focuses on extracting insights from a retail superstore dataset. The dataset contains information about sales, customers, products, and orders from a fictional retail superstore.</a:t>
            </a:r>
          </a:p>
          <a:p>
            <a:pPr algn="l"/>
            <a:r>
              <a:rPr lang="en-US" sz="36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By analyzing this data, we aim to uncover trends, patterns, and insights that can be used to improve business operations and decision-making.</a:t>
            </a:r>
          </a:p>
          <a:p>
            <a:pPr marL="0" indent="0">
              <a:buNone/>
            </a:pPr>
            <a:r>
              <a:rPr lang="en-IN" sz="40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952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119C-01D2-9D45-20F7-DD8065A3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the percentage of total sales each product sales contribute?</a:t>
            </a:r>
            <a:br>
              <a:rPr lang="en-US" sz="2400" dirty="0"/>
            </a:br>
            <a:r>
              <a:rPr lang="en-US" sz="2400" dirty="0"/>
              <a:t>select sales,sales/sum(sales) over() *100 as percentage from product 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B497-DE5B-A848-E36F-771C12BD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3" t="35478" r="36907" b="33820"/>
          <a:stretch/>
        </p:blipFill>
        <p:spPr>
          <a:xfrm>
            <a:off x="1291471" y="2479248"/>
            <a:ext cx="7117237" cy="291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F04B0-9C3F-E307-17D0-E2181964DF20}"/>
              </a:ext>
            </a:extLst>
          </p:cNvPr>
          <p:cNvSpPr txBox="1"/>
          <p:nvPr/>
        </p:nvSpPr>
        <p:spPr>
          <a:xfrm>
            <a:off x="1376313" y="1923068"/>
            <a:ext cx="190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86344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F0B4-E414-D406-C6AA-6302C4A8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top 3 products in each category based on sales.?</a:t>
            </a:r>
            <a:br>
              <a:rPr lang="en-US" sz="2400" dirty="0"/>
            </a:br>
            <a:r>
              <a:rPr lang="en-US" sz="2400" dirty="0"/>
              <a:t>select sales,product_id from product</a:t>
            </a:r>
            <a:br>
              <a:rPr lang="en-US" sz="2400" dirty="0"/>
            </a:br>
            <a:r>
              <a:rPr lang="en-US" sz="2400" dirty="0"/>
              <a:t>order by sales  desc </a:t>
            </a:r>
            <a:br>
              <a:rPr lang="en-US" sz="2400" dirty="0"/>
            </a:br>
            <a:r>
              <a:rPr lang="en-US" sz="2400" dirty="0"/>
              <a:t>limit 3;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23ACC-F548-A66F-2AF6-75343C26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t="36198" r="38686" b="34794"/>
          <a:stretch/>
        </p:blipFill>
        <p:spPr>
          <a:xfrm>
            <a:off x="1234911" y="2526383"/>
            <a:ext cx="7616858" cy="2714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AED37-6D61-6EC4-3BD8-23C619BF2CF6}"/>
              </a:ext>
            </a:extLst>
          </p:cNvPr>
          <p:cNvSpPr txBox="1"/>
          <p:nvPr/>
        </p:nvSpPr>
        <p:spPr>
          <a:xfrm>
            <a:off x="1300899" y="1852666"/>
            <a:ext cx="223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5409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E0E2-EBCE-F65F-DCC1-F9CD824B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07115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moving average of sales over a specific time period.?</a:t>
            </a:r>
            <a:br>
              <a:rPr lang="en-US" sz="2400" dirty="0"/>
            </a:br>
            <a:r>
              <a:rPr lang="en-US" sz="2400" dirty="0"/>
              <a:t>select o.order_date,p.sales, avg(sales) over(order by order_date ) as moving_avg </a:t>
            </a:r>
            <a:br>
              <a:rPr lang="en-US" sz="2400" dirty="0"/>
            </a:br>
            <a:r>
              <a:rPr lang="en-US" sz="2400" dirty="0"/>
              <a:t>from product as p </a:t>
            </a:r>
            <a:br>
              <a:rPr lang="en-US" sz="2400" dirty="0"/>
            </a:br>
            <a:r>
              <a:rPr lang="en-US" sz="2400" dirty="0"/>
              <a:t>join orders as o</a:t>
            </a:r>
            <a:br>
              <a:rPr lang="en-US" sz="2400" dirty="0"/>
            </a:br>
            <a:r>
              <a:rPr lang="en-US" sz="2400" dirty="0"/>
              <a:t>on o.product_id=p.product_id;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CF198-766A-D3A1-2FCC-121FAB56C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t="35478" r="36907" b="33532"/>
          <a:stretch/>
        </p:blipFill>
        <p:spPr>
          <a:xfrm>
            <a:off x="1272619" y="2479249"/>
            <a:ext cx="8116478" cy="26300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2E01F-EED7-64CD-BA92-CB195EA357B1}"/>
              </a:ext>
            </a:extLst>
          </p:cNvPr>
          <p:cNvSpPr txBox="1"/>
          <p:nvPr/>
        </p:nvSpPr>
        <p:spPr>
          <a:xfrm>
            <a:off x="1272619" y="1856535"/>
            <a:ext cx="1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88286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FF64-B494-6330-3FAD-493B9D9F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5139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classify customers into 'High', 'Medium', or 'Low' based on their total sales.?</a:t>
            </a:r>
            <a:br>
              <a:rPr lang="en-US" sz="2400" dirty="0"/>
            </a:br>
            <a:r>
              <a:rPr lang="en-US" sz="2400" dirty="0"/>
              <a:t>select customer_id,sales,if(sales between 300 and 1000 ,"Medium",if(sales&lt;300,"Low","High")) as category</a:t>
            </a:r>
            <a:br>
              <a:rPr lang="en-US" sz="2400" dirty="0"/>
            </a:br>
            <a:r>
              <a:rPr lang="en-US" sz="2400" dirty="0"/>
              <a:t>from product as p join orders as o on o.product_id = p.product_id;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E1DBA-1ED8-F748-1873-C4449BABD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6" t="35766" r="36985" b="33532"/>
          <a:stretch/>
        </p:blipFill>
        <p:spPr>
          <a:xfrm>
            <a:off x="1244338" y="2498103"/>
            <a:ext cx="7805394" cy="2818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7B398-6A6A-8F68-026D-DC6271367FB8}"/>
              </a:ext>
            </a:extLst>
          </p:cNvPr>
          <p:cNvSpPr txBox="1"/>
          <p:nvPr/>
        </p:nvSpPr>
        <p:spPr>
          <a:xfrm>
            <a:off x="1310325" y="1842667"/>
            <a:ext cx="186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03080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7736-FCBF-A190-4D47-147FC853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61638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orders that were shipped on time or delayed.?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select order_id,if(abs(datediff(order_date, ship_date))&gt;4,"delayed ","on time") as </a:t>
            </a:r>
            <a:r>
              <a:rPr lang="en-US" sz="2400" dirty="0" err="1"/>
              <a:t>shiping</a:t>
            </a:r>
            <a:r>
              <a:rPr lang="en-US" sz="2400" dirty="0"/>
              <a:t>  from orders;</a:t>
            </a:r>
            <a:br>
              <a:rPr lang="en-US" sz="2400" dirty="0"/>
            </a:br>
            <a:br>
              <a:rPr lang="en-US" sz="2400" b="1" dirty="0"/>
            </a:b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FCFAD-E68A-1351-71C1-970CD752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1" t="35622" r="36289" b="34253"/>
          <a:stretch/>
        </p:blipFill>
        <p:spPr>
          <a:xfrm>
            <a:off x="1263192" y="2488675"/>
            <a:ext cx="8380429" cy="2960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244EC-4145-04CF-6174-294C5056CB50}"/>
              </a:ext>
            </a:extLst>
          </p:cNvPr>
          <p:cNvSpPr txBox="1"/>
          <p:nvPr/>
        </p:nvSpPr>
        <p:spPr>
          <a:xfrm>
            <a:off x="1197204" y="1846538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11614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E72D-9E8F-8D50-BCD2-AE939F786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2" y="861638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Classify products into different categories based on their sales.?</a:t>
            </a:r>
            <a:br>
              <a:rPr lang="en-US" sz="2400" dirty="0"/>
            </a:br>
            <a:r>
              <a:rPr lang="en-US" sz="2400" dirty="0"/>
              <a:t>select order_id,sales, if(sales&gt;1000,"High Sales",if(sales between 300 and 1000,"medium sales","low sales"))  as category from product as p</a:t>
            </a:r>
            <a:br>
              <a:rPr lang="en-US" sz="2400" dirty="0"/>
            </a:br>
            <a:r>
              <a:rPr lang="en-US" sz="2400" dirty="0"/>
              <a:t>join orders as o on o.product_id=p.product_id</a:t>
            </a:r>
            <a:br>
              <a:rPr lang="en-US" sz="2400" dirty="0"/>
            </a:br>
            <a:r>
              <a:rPr lang="en-US" sz="2400" dirty="0"/>
              <a:t>group by order_id;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EF69F-2CE0-70B6-C1A1-697F6C6D2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8" t="35910" r="37062" b="34685"/>
          <a:stretch/>
        </p:blipFill>
        <p:spPr>
          <a:xfrm>
            <a:off x="1414020" y="2467465"/>
            <a:ext cx="7843102" cy="279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D4115-C643-B123-76AC-AAE954FC03B5}"/>
              </a:ext>
            </a:extLst>
          </p:cNvPr>
          <p:cNvSpPr txBox="1"/>
          <p:nvPr/>
        </p:nvSpPr>
        <p:spPr>
          <a:xfrm>
            <a:off x="1084082" y="1932495"/>
            <a:ext cx="2073897" cy="37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84177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18BE-6823-D4C2-DBDC-82D560EB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orders placed by customers from a specific city.?</a:t>
            </a:r>
            <a:br>
              <a:rPr lang="en-US" sz="2400" dirty="0"/>
            </a:br>
            <a:r>
              <a:rPr lang="en-US" sz="2400" dirty="0"/>
              <a:t>select * from orders as o </a:t>
            </a:r>
            <a:br>
              <a:rPr lang="en-US" sz="2400" dirty="0"/>
            </a:br>
            <a:r>
              <a:rPr lang="en-US" sz="2400" dirty="0"/>
              <a:t>join customer as c on c.customer_id=o.customer_id</a:t>
            </a:r>
            <a:br>
              <a:rPr lang="en-US" sz="2400" dirty="0"/>
            </a:br>
            <a:r>
              <a:rPr lang="en-US" sz="2400" dirty="0"/>
              <a:t>where c.city="New York City";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6B53E-0CEB-08C2-C06F-A9573EDA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7" t="35478" r="31959" b="33965"/>
          <a:stretch/>
        </p:blipFill>
        <p:spPr>
          <a:xfrm>
            <a:off x="1310326" y="2479249"/>
            <a:ext cx="8795208" cy="2762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5C0EF-25BB-CAC3-84C4-8081BC1E0063}"/>
              </a:ext>
            </a:extLst>
          </p:cNvPr>
          <p:cNvSpPr txBox="1"/>
          <p:nvPr/>
        </p:nvSpPr>
        <p:spPr>
          <a:xfrm>
            <a:off x="1310326" y="1894788"/>
            <a:ext cx="23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351065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108A-8C46-AC35-0FFE-5C1941071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78834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the total sales revenue along with the customer segment.?</a:t>
            </a:r>
            <a:br>
              <a:rPr lang="en-US" sz="2400" dirty="0"/>
            </a:br>
            <a:r>
              <a:rPr lang="en-US" sz="2400" dirty="0"/>
              <a:t>select segment,sum(sales) from orders </a:t>
            </a:r>
            <a:br>
              <a:rPr lang="en-US" sz="2400" dirty="0"/>
            </a:br>
            <a:r>
              <a:rPr lang="en-US" sz="2400" dirty="0"/>
              <a:t>join product on orders.product_id=product.product_id</a:t>
            </a:r>
            <a:br>
              <a:rPr lang="en-US" sz="2400" dirty="0"/>
            </a:br>
            <a:r>
              <a:rPr lang="en-US" sz="2400" dirty="0"/>
              <a:t>join customer on orders.customer_id=customer.customer_id</a:t>
            </a:r>
            <a:br>
              <a:rPr lang="en-US" sz="2400" dirty="0"/>
            </a:br>
            <a:r>
              <a:rPr lang="en-US" sz="2400" dirty="0"/>
              <a:t>group by segment;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A9EE7-0D3E-AD04-E041-9C9D3C0AB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3" t="36631" r="40928" b="33821"/>
          <a:stretch/>
        </p:blipFill>
        <p:spPr>
          <a:xfrm>
            <a:off x="1677970" y="2633379"/>
            <a:ext cx="6645897" cy="2032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BBEF3-2CDE-BA63-8657-5B51B8BE8FF6}"/>
              </a:ext>
            </a:extLst>
          </p:cNvPr>
          <p:cNvSpPr txBox="1"/>
          <p:nvPr/>
        </p:nvSpPr>
        <p:spPr>
          <a:xfrm>
            <a:off x="1291472" y="1922795"/>
            <a:ext cx="216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026618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EA6B5-15DB-2A34-736F-BEB499E2F337}"/>
              </a:ext>
            </a:extLst>
          </p:cNvPr>
          <p:cNvSpPr txBox="1"/>
          <p:nvPr/>
        </p:nvSpPr>
        <p:spPr>
          <a:xfrm>
            <a:off x="631596" y="160256"/>
            <a:ext cx="11283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Combine customer, order, and product information in a single query.?</a:t>
            </a:r>
          </a:p>
          <a:p>
            <a:r>
              <a:rPr lang="en-US" dirty="0">
                <a:latin typeface="+mj-lt"/>
              </a:rPr>
              <a:t>select order_id,order_date,ship_mode,ship_date,customer.customer_id as customer_id,customer_name,product.product_id as product_id,product_name,category,sales,sub_category,customer_name,segment,country,city,state,region,postal_code from orders </a:t>
            </a:r>
          </a:p>
          <a:p>
            <a:r>
              <a:rPr lang="en-US" dirty="0">
                <a:latin typeface="+mj-lt"/>
              </a:rPr>
              <a:t>join product on orders.product_id=product.product_id</a:t>
            </a:r>
          </a:p>
          <a:p>
            <a:r>
              <a:rPr lang="en-US" dirty="0">
                <a:latin typeface="+mj-lt"/>
              </a:rPr>
              <a:t>join customer on orders.customer_id=customer.customer_id;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C1F28-2C8E-ECF5-CD7F-CCCAA195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7" t="35910" r="32424" b="34108"/>
          <a:stretch/>
        </p:blipFill>
        <p:spPr>
          <a:xfrm>
            <a:off x="1272618" y="2507529"/>
            <a:ext cx="9907571" cy="351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F7A56-CFFF-0244-8AA2-B67AE0B4EE7B}"/>
              </a:ext>
            </a:extLst>
          </p:cNvPr>
          <p:cNvSpPr txBox="1"/>
          <p:nvPr/>
        </p:nvSpPr>
        <p:spPr>
          <a:xfrm>
            <a:off x="810706" y="2191581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23511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89D45-7307-9D2E-F563-01BCD8BDCC5B}"/>
              </a:ext>
            </a:extLst>
          </p:cNvPr>
          <p:cNvSpPr txBox="1"/>
          <p:nvPr/>
        </p:nvSpPr>
        <p:spPr>
          <a:xfrm>
            <a:off x="1366887" y="471340"/>
            <a:ext cx="8220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Retrieve products belonging to categories with the highest sales.?</a:t>
            </a:r>
          </a:p>
          <a:p>
            <a:r>
              <a:rPr lang="en-US" dirty="0">
                <a:latin typeface="+mj-lt"/>
              </a:rPr>
              <a:t>SELECT p.product_name, p.product_id, p.category,p.sales</a:t>
            </a:r>
          </a:p>
          <a:p>
            <a:r>
              <a:rPr lang="en-US" dirty="0">
                <a:latin typeface="+mj-lt"/>
              </a:rPr>
              <a:t>FROM product p</a:t>
            </a:r>
          </a:p>
          <a:p>
            <a:r>
              <a:rPr lang="en-US" dirty="0">
                <a:latin typeface="+mj-lt"/>
              </a:rPr>
              <a:t>WHERE p.sales = (</a:t>
            </a:r>
          </a:p>
          <a:p>
            <a:r>
              <a:rPr lang="en-US" dirty="0">
                <a:latin typeface="+mj-lt"/>
              </a:rPr>
              <a:t>    SELECT MAX(p2.sales)</a:t>
            </a:r>
          </a:p>
          <a:p>
            <a:r>
              <a:rPr lang="en-US" dirty="0">
                <a:latin typeface="+mj-lt"/>
              </a:rPr>
              <a:t>    FROM product p2</a:t>
            </a:r>
          </a:p>
          <a:p>
            <a:r>
              <a:rPr lang="en-US" dirty="0">
                <a:latin typeface="+mj-lt"/>
              </a:rPr>
              <a:t>    WHERE p2.category = p.category</a:t>
            </a:r>
          </a:p>
          <a:p>
            <a:r>
              <a:rPr lang="en-US" dirty="0">
                <a:latin typeface="+mj-lt"/>
              </a:rPr>
              <a:t>    GROUP BY p2.category</a:t>
            </a:r>
          </a:p>
          <a:p>
            <a:r>
              <a:rPr lang="en-US" dirty="0"/>
              <a:t>);</a:t>
            </a:r>
          </a:p>
          <a:p>
            <a:endParaRPr lang="en-IN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ACD65-7C5A-E8B7-190F-F7C493C4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5" t="48543" r="36031" b="33820"/>
          <a:stretch/>
        </p:blipFill>
        <p:spPr>
          <a:xfrm>
            <a:off x="1297857" y="3333661"/>
            <a:ext cx="9363857" cy="2463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8A183-0646-4516-3009-6D3755765F63}"/>
              </a:ext>
            </a:extLst>
          </p:cNvPr>
          <p:cNvSpPr txBox="1"/>
          <p:nvPr/>
        </p:nvSpPr>
        <p:spPr>
          <a:xfrm>
            <a:off x="1168924" y="285632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72898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11BD-AC22-69CF-ADDA-424DDD6A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65" y="282804"/>
            <a:ext cx="10058400" cy="1473409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characters are there in the customer_name field of the customer table?</a:t>
            </a:r>
            <a:br>
              <a:rPr lang="en-US" sz="2400" dirty="0"/>
            </a:br>
            <a:r>
              <a:rPr lang="en-US" sz="2400" dirty="0"/>
              <a:t>     </a:t>
            </a:r>
            <a:br>
              <a:rPr lang="en-US" sz="2400" dirty="0"/>
            </a:br>
            <a:r>
              <a:rPr lang="en-US" sz="2400" dirty="0"/>
              <a:t>    select customer_name, length(customer_name) as length from customer;</a:t>
            </a:r>
            <a:br>
              <a:rPr lang="en-US" sz="2400" dirty="0"/>
            </a:br>
            <a:r>
              <a:rPr lang="en-US" sz="2400" dirty="0"/>
              <a:t> 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086C9-4071-BDA3-7C1C-0862A3BA4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69" y="2266175"/>
            <a:ext cx="8011165" cy="3352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52C4B7-A9C2-2A30-C295-C10B907C2E43}"/>
              </a:ext>
            </a:extLst>
          </p:cNvPr>
          <p:cNvSpPr txBox="1"/>
          <p:nvPr/>
        </p:nvSpPr>
        <p:spPr>
          <a:xfrm>
            <a:off x="1197204" y="1756213"/>
            <a:ext cx="278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895991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FD58EE-476D-A0CE-6DA9-8E2BF5BFFBE3}"/>
              </a:ext>
            </a:extLst>
          </p:cNvPr>
          <p:cNvSpPr txBox="1"/>
          <p:nvPr/>
        </p:nvSpPr>
        <p:spPr>
          <a:xfrm>
            <a:off x="1282045" y="433633"/>
            <a:ext cx="8116479" cy="2111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 a CTE to calculate the total sales revenue for each product.?</a:t>
            </a:r>
          </a:p>
          <a:p>
            <a:r>
              <a:rPr lang="en-US" dirty="0">
                <a:latin typeface="+mj-lt"/>
              </a:rPr>
              <a:t>with productsales as(</a:t>
            </a:r>
          </a:p>
          <a:p>
            <a:r>
              <a:rPr lang="en-US" dirty="0">
                <a:latin typeface="+mj-lt"/>
              </a:rPr>
              <a:t>select </a:t>
            </a:r>
          </a:p>
          <a:p>
            <a:r>
              <a:rPr lang="en-US" dirty="0">
                <a:latin typeface="+mj-lt"/>
              </a:rPr>
              <a:t>product_id,sum(sales) as total_sales from product</a:t>
            </a:r>
          </a:p>
          <a:p>
            <a:r>
              <a:rPr lang="en-US" dirty="0">
                <a:latin typeface="+mj-lt"/>
              </a:rPr>
              <a:t>group by product_id)</a:t>
            </a:r>
          </a:p>
          <a:p>
            <a:r>
              <a:rPr lang="en-US" dirty="0">
                <a:latin typeface="+mj-lt"/>
              </a:rPr>
              <a:t>select p.product_id,ps.total_sales from product as p </a:t>
            </a:r>
          </a:p>
          <a:p>
            <a:r>
              <a:rPr lang="en-US" dirty="0">
                <a:latin typeface="+mj-lt"/>
              </a:rPr>
              <a:t>join productsales as ps on ps.product_id=p.product_id;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569E6-91C6-67B3-0BC0-6CC37F49C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5" t="36487" r="41005" b="33676"/>
          <a:stretch/>
        </p:blipFill>
        <p:spPr>
          <a:xfrm>
            <a:off x="1282044" y="2818614"/>
            <a:ext cx="7975077" cy="3026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07342-527B-D030-5473-E57D2EDEC3B8}"/>
              </a:ext>
            </a:extLst>
          </p:cNvPr>
          <p:cNvSpPr txBox="1"/>
          <p:nvPr/>
        </p:nvSpPr>
        <p:spPr>
          <a:xfrm>
            <a:off x="1140643" y="2430428"/>
            <a:ext cx="244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764409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14C6F5-C3B7-142A-145E-277455F40A97}"/>
              </a:ext>
            </a:extLst>
          </p:cNvPr>
          <p:cNvSpPr txBox="1"/>
          <p:nvPr/>
        </p:nvSpPr>
        <p:spPr>
          <a:xfrm>
            <a:off x="604886" y="84841"/>
            <a:ext cx="109822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a CTE to find customers who have placed orders in the last month.?</a:t>
            </a:r>
          </a:p>
          <a:p>
            <a:r>
              <a:rPr lang="en-US" dirty="0">
                <a:latin typeface="+mj-lt"/>
              </a:rPr>
              <a:t>WITH RecentOrders AS (</a:t>
            </a:r>
          </a:p>
          <a:p>
            <a:r>
              <a:rPr lang="en-US" dirty="0">
                <a:latin typeface="+mj-lt"/>
              </a:rPr>
              <a:t>    SELECT DISTINCT customer_id,order_date</a:t>
            </a:r>
          </a:p>
          <a:p>
            <a:r>
              <a:rPr lang="en-US" dirty="0">
                <a:latin typeface="+mj-lt"/>
              </a:rPr>
              <a:t>    FROM Orders</a:t>
            </a:r>
          </a:p>
          <a:p>
            <a:r>
              <a:rPr lang="en-US" dirty="0">
                <a:latin typeface="+mj-lt"/>
              </a:rPr>
              <a:t>    WHERE order_date &gt;=date_add((select order_date from orders </a:t>
            </a:r>
          </a:p>
          <a:p>
            <a:r>
              <a:rPr lang="en-US" dirty="0">
                <a:latin typeface="+mj-lt"/>
              </a:rPr>
              <a:t>    order by order_date  desc</a:t>
            </a:r>
          </a:p>
          <a:p>
            <a:r>
              <a:rPr lang="en-US" dirty="0">
                <a:latin typeface="+mj-lt"/>
              </a:rPr>
              <a:t>    limit 1), interval -1 month)</a:t>
            </a:r>
          </a:p>
          <a:p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SELECT DISTINCT C.customer_id, C.customer_name,R.order_date</a:t>
            </a:r>
          </a:p>
          <a:p>
            <a:r>
              <a:rPr lang="en-US" dirty="0">
                <a:latin typeface="+mj-lt"/>
              </a:rPr>
              <a:t>FROM customer C</a:t>
            </a:r>
          </a:p>
          <a:p>
            <a:r>
              <a:rPr lang="en-US" dirty="0">
                <a:latin typeface="+mj-lt"/>
              </a:rPr>
              <a:t>INNER JOIN RecentOrders R ON C.customer_id = R.customer_id;</a:t>
            </a:r>
          </a:p>
          <a:p>
            <a:endParaRPr lang="en-US" dirty="0">
              <a:latin typeface="+mj-lt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BD1E-D8B7-D019-6E2E-CABF1D179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5" t="36612" r="45954" b="34848"/>
          <a:stretch/>
        </p:blipFill>
        <p:spPr>
          <a:xfrm>
            <a:off x="1480007" y="3778160"/>
            <a:ext cx="7343482" cy="2292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D8081-2D0C-6D90-E14F-1987DBA9623E}"/>
              </a:ext>
            </a:extLst>
          </p:cNvPr>
          <p:cNvSpPr txBox="1"/>
          <p:nvPr/>
        </p:nvSpPr>
        <p:spPr>
          <a:xfrm>
            <a:off x="782425" y="3429000"/>
            <a:ext cx="189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1790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0946C6-4699-0FAA-2F1E-95B203E51415}"/>
              </a:ext>
            </a:extLst>
          </p:cNvPr>
          <p:cNvSpPr txBox="1"/>
          <p:nvPr/>
        </p:nvSpPr>
        <p:spPr>
          <a:xfrm>
            <a:off x="999241" y="518474"/>
            <a:ext cx="10180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Generate a view to list all orders with their corresponding product information.?</a:t>
            </a:r>
          </a:p>
          <a:p>
            <a:r>
              <a:rPr lang="en-US" dirty="0">
                <a:latin typeface="+mj-lt"/>
              </a:rPr>
              <a:t>create view order_list as</a:t>
            </a:r>
          </a:p>
          <a:p>
            <a:r>
              <a:rPr lang="en-US" dirty="0">
                <a:latin typeface="+mj-lt"/>
              </a:rPr>
              <a:t>select order_id,ship_date,ship_mode,customer_id,product.product_id,category,sub_category,product_name,sales from orders </a:t>
            </a:r>
          </a:p>
          <a:p>
            <a:r>
              <a:rPr lang="en-US" dirty="0">
                <a:latin typeface="+mj-lt"/>
              </a:rPr>
              <a:t>join product on product.product_id=orders.product_id;</a:t>
            </a:r>
          </a:p>
          <a:p>
            <a:r>
              <a:rPr lang="en-US" dirty="0">
                <a:latin typeface="+mj-lt"/>
              </a:rPr>
              <a:t>select * from order_list;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6AEC6-B0FC-A629-6E9F-172990817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4" t="36556" r="35207" b="34542"/>
          <a:stretch/>
        </p:blipFill>
        <p:spPr>
          <a:xfrm>
            <a:off x="1470581" y="3266236"/>
            <a:ext cx="6645897" cy="189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39F95-B7A4-BFB2-3134-F7ABA19E6CAB}"/>
              </a:ext>
            </a:extLst>
          </p:cNvPr>
          <p:cNvSpPr txBox="1"/>
          <p:nvPr/>
        </p:nvSpPr>
        <p:spPr>
          <a:xfrm>
            <a:off x="1234911" y="2667786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85894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41FBA-91CF-30E6-8600-6BC27C9C1B5C}"/>
              </a:ext>
            </a:extLst>
          </p:cNvPr>
          <p:cNvSpPr txBox="1"/>
          <p:nvPr/>
        </p:nvSpPr>
        <p:spPr>
          <a:xfrm>
            <a:off x="1150070" y="518474"/>
            <a:ext cx="7777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Generate a view to list orders placed in the last week.?</a:t>
            </a:r>
          </a:p>
          <a:p>
            <a:r>
              <a:rPr lang="en-US" dirty="0">
                <a:latin typeface="+mj-lt"/>
              </a:rPr>
              <a:t>CREATE VIEW OrdersLastWeek AS</a:t>
            </a:r>
          </a:p>
          <a:p>
            <a:r>
              <a:rPr lang="en-US" dirty="0">
                <a:latin typeface="+mj-lt"/>
              </a:rPr>
              <a:t>SELECT *</a:t>
            </a:r>
          </a:p>
          <a:p>
            <a:r>
              <a:rPr lang="en-US" dirty="0">
                <a:latin typeface="+mj-lt"/>
              </a:rPr>
              <a:t>FROM orders</a:t>
            </a:r>
          </a:p>
          <a:p>
            <a:r>
              <a:rPr lang="en-US" dirty="0">
                <a:latin typeface="+mj-lt"/>
              </a:rPr>
              <a:t>WHERE order_date &gt;= date_add((select order_date from orders </a:t>
            </a:r>
          </a:p>
          <a:p>
            <a:r>
              <a:rPr lang="en-US" dirty="0">
                <a:latin typeface="+mj-lt"/>
              </a:rPr>
              <a:t>    order by order_date  desc</a:t>
            </a:r>
          </a:p>
          <a:p>
            <a:r>
              <a:rPr lang="en-US" dirty="0">
                <a:latin typeface="+mj-lt"/>
              </a:rPr>
              <a:t>    limit 1), interval -1 week);</a:t>
            </a:r>
          </a:p>
          <a:p>
            <a:r>
              <a:rPr lang="en-US" dirty="0">
                <a:latin typeface="+mj-lt"/>
              </a:rPr>
              <a:t>select * from OrdersLastWeek;</a:t>
            </a:r>
          </a:p>
          <a:p>
            <a:endParaRPr lang="en-IN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B5926-23B9-28E0-27B9-6D68D301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2" t="36631" r="50000" b="34397"/>
          <a:stretch/>
        </p:blipFill>
        <p:spPr>
          <a:xfrm>
            <a:off x="1649690" y="3244508"/>
            <a:ext cx="6278252" cy="281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64F34-265A-D1FA-9513-61EFE57B404D}"/>
              </a:ext>
            </a:extLst>
          </p:cNvPr>
          <p:cNvSpPr txBox="1"/>
          <p:nvPr/>
        </p:nvSpPr>
        <p:spPr>
          <a:xfrm>
            <a:off x="1423447" y="2714920"/>
            <a:ext cx="16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216923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B0652D-3643-9575-F742-A0D328B8C1CB}"/>
              </a:ext>
            </a:extLst>
          </p:cNvPr>
          <p:cNvSpPr txBox="1"/>
          <p:nvPr/>
        </p:nvSpPr>
        <p:spPr>
          <a:xfrm>
            <a:off x="1102936" y="527901"/>
            <a:ext cx="86820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+mj-lt"/>
              </a:rPr>
              <a:t>Implement a stored procedure to insert new orders into the database.?</a:t>
            </a:r>
          </a:p>
          <a:p>
            <a:r>
              <a:rPr lang="en-IN" sz="1600" dirty="0">
                <a:latin typeface="+mj-lt"/>
              </a:rPr>
              <a:t>delimiter //</a:t>
            </a:r>
          </a:p>
          <a:p>
            <a:r>
              <a:rPr lang="en-IN" sz="1600" dirty="0">
                <a:latin typeface="+mj-lt"/>
              </a:rPr>
              <a:t>create procedure customerdetails(</a:t>
            </a:r>
          </a:p>
          <a:p>
            <a:r>
              <a:rPr lang="en-IN" sz="1600" dirty="0">
                <a:latin typeface="+mj-lt"/>
              </a:rPr>
              <a:t>IN customerid varchar(20),</a:t>
            </a:r>
          </a:p>
          <a:p>
            <a:r>
              <a:rPr lang="en-IN" sz="1600" dirty="0">
                <a:latin typeface="+mj-lt"/>
              </a:rPr>
              <a:t>IN customername varchar(30),</a:t>
            </a:r>
          </a:p>
          <a:p>
            <a:r>
              <a:rPr lang="en-IN" sz="1600" dirty="0">
                <a:latin typeface="+mj-lt"/>
              </a:rPr>
              <a:t>IN segment varchar(20),</a:t>
            </a:r>
          </a:p>
          <a:p>
            <a:r>
              <a:rPr lang="en-IN" sz="1600" dirty="0">
                <a:latin typeface="+mj-lt"/>
              </a:rPr>
              <a:t>IN country varchar(20),</a:t>
            </a:r>
          </a:p>
          <a:p>
            <a:r>
              <a:rPr lang="en-IN" sz="1600" dirty="0">
                <a:latin typeface="+mj-lt"/>
              </a:rPr>
              <a:t>IN city varchar(20),</a:t>
            </a:r>
          </a:p>
          <a:p>
            <a:r>
              <a:rPr lang="en-IN" sz="1600" dirty="0">
                <a:latin typeface="+mj-lt"/>
              </a:rPr>
              <a:t>IN state varchar(20),</a:t>
            </a:r>
          </a:p>
          <a:p>
            <a:r>
              <a:rPr lang="en-IN" sz="1600" dirty="0">
                <a:latin typeface="+mj-lt"/>
              </a:rPr>
              <a:t>IN region varchar(10),</a:t>
            </a:r>
          </a:p>
          <a:p>
            <a:r>
              <a:rPr lang="en-IN" sz="1600" dirty="0">
                <a:latin typeface="+mj-lt"/>
              </a:rPr>
              <a:t>IN postal_code int )</a:t>
            </a:r>
          </a:p>
          <a:p>
            <a:r>
              <a:rPr lang="en-IN" sz="1600" dirty="0">
                <a:latin typeface="+mj-lt"/>
              </a:rPr>
              <a:t>Begin </a:t>
            </a:r>
          </a:p>
          <a:p>
            <a:r>
              <a:rPr lang="en-IN" sz="1600" dirty="0">
                <a:latin typeface="+mj-lt"/>
              </a:rPr>
              <a:t>insert into customer values(customerid,customername,segment,country,city,state,region,postal_code);</a:t>
            </a:r>
          </a:p>
          <a:p>
            <a:r>
              <a:rPr lang="en-IN" sz="1600" dirty="0">
                <a:latin typeface="+mj-lt"/>
              </a:rPr>
              <a:t>end</a:t>
            </a:r>
          </a:p>
          <a:p>
            <a:r>
              <a:rPr lang="en-IN" sz="1600" dirty="0">
                <a:latin typeface="+mj-lt"/>
              </a:rPr>
              <a:t>//</a:t>
            </a:r>
          </a:p>
          <a:p>
            <a:r>
              <a:rPr lang="en-IN" sz="1600" dirty="0">
                <a:latin typeface="+mj-lt"/>
              </a:rPr>
              <a:t>delimiter ;</a:t>
            </a:r>
          </a:p>
          <a:p>
            <a:r>
              <a:rPr lang="en-IN" sz="1600" dirty="0">
                <a:latin typeface="+mj-lt"/>
              </a:rPr>
              <a:t>call customerdetails('AE-10189','Alen Ramu','Corporate','United Kingdom','England','Texas','Central',40423);</a:t>
            </a:r>
          </a:p>
          <a:p>
            <a:r>
              <a:rPr lang="en-IN" sz="1600" dirty="0">
                <a:latin typeface="+mj-lt"/>
              </a:rPr>
              <a:t>select * from customer;</a:t>
            </a:r>
          </a:p>
          <a:p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537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F6607-7E84-72E6-6FD4-CCC632A85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7" t="43985" r="36676" b="20963"/>
          <a:stretch/>
        </p:blipFill>
        <p:spPr>
          <a:xfrm>
            <a:off x="1470581" y="1093510"/>
            <a:ext cx="8776355" cy="4374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0FC9F-FEBF-9BE8-AF25-E5E47E6BFB9C}"/>
              </a:ext>
            </a:extLst>
          </p:cNvPr>
          <p:cNvSpPr txBox="1"/>
          <p:nvPr/>
        </p:nvSpPr>
        <p:spPr>
          <a:xfrm>
            <a:off x="1206631" y="339365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314568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9145A-649D-1FBB-5148-BCC3E3A21BF2}"/>
              </a:ext>
            </a:extLst>
          </p:cNvPr>
          <p:cNvSpPr txBox="1"/>
          <p:nvPr/>
        </p:nvSpPr>
        <p:spPr>
          <a:xfrm>
            <a:off x="678729" y="75415"/>
            <a:ext cx="89271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Implement a trigger to update the ship_date when an order is updated.</a:t>
            </a:r>
          </a:p>
          <a:p>
            <a:r>
              <a:rPr lang="en-US" sz="1600" dirty="0">
                <a:latin typeface="+mj-lt"/>
              </a:rPr>
              <a:t>delimiter //</a:t>
            </a:r>
          </a:p>
          <a:p>
            <a:r>
              <a:rPr lang="en-US" sz="1600" dirty="0">
                <a:latin typeface="+mj-lt"/>
              </a:rPr>
              <a:t>CREATE TRIGGER UpdateShipDate</a:t>
            </a:r>
          </a:p>
          <a:p>
            <a:r>
              <a:rPr lang="en-US" sz="1600" dirty="0">
                <a:latin typeface="+mj-lt"/>
              </a:rPr>
              <a:t>Before UPDATE ON Orders</a:t>
            </a:r>
          </a:p>
          <a:p>
            <a:r>
              <a:rPr lang="en-US" sz="1600" dirty="0">
                <a:latin typeface="+mj-lt"/>
              </a:rPr>
              <a:t>FOR EACH ROW</a:t>
            </a:r>
          </a:p>
          <a:p>
            <a:r>
              <a:rPr lang="en-US" sz="1600" dirty="0">
                <a:latin typeface="+mj-lt"/>
              </a:rPr>
              <a:t>BEGIN</a:t>
            </a:r>
          </a:p>
          <a:p>
            <a:r>
              <a:rPr lang="en-US" sz="1600" dirty="0">
                <a:latin typeface="+mj-lt"/>
              </a:rPr>
              <a:t>  SET NEW.ship_date = CURRENT_TIMESTAMP();</a:t>
            </a:r>
          </a:p>
          <a:p>
            <a:r>
              <a:rPr lang="en-US" sz="1600" dirty="0">
                <a:latin typeface="+mj-lt"/>
              </a:rPr>
              <a:t>end ;</a:t>
            </a:r>
          </a:p>
          <a:p>
            <a:r>
              <a:rPr lang="en-US" sz="1600" dirty="0">
                <a:latin typeface="+mj-lt"/>
              </a:rPr>
              <a:t>//</a:t>
            </a:r>
          </a:p>
          <a:p>
            <a:r>
              <a:rPr lang="en-US" sz="1600" dirty="0">
                <a:latin typeface="+mj-lt"/>
              </a:rPr>
              <a:t>delimiter ;</a:t>
            </a:r>
          </a:p>
          <a:p>
            <a:r>
              <a:rPr lang="en-US" sz="1600" dirty="0">
                <a:latin typeface="+mj-lt"/>
              </a:rPr>
              <a:t>update orders set ship_mode=' First class' where order_id='CA-2015-100006';</a:t>
            </a:r>
          </a:p>
          <a:p>
            <a:r>
              <a:rPr lang="en-US" sz="1600" dirty="0">
                <a:latin typeface="+mj-lt"/>
              </a:rPr>
              <a:t>select * from orders;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E1723-B64E-147E-4873-DB74C0025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0" t="39313" r="34433" b="22062"/>
          <a:stretch/>
        </p:blipFill>
        <p:spPr>
          <a:xfrm>
            <a:off x="1338606" y="3282659"/>
            <a:ext cx="8107052" cy="304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4EFB9-8D5B-C0A7-E2EB-38F5C4B76687}"/>
              </a:ext>
            </a:extLst>
          </p:cNvPr>
          <p:cNvSpPr txBox="1"/>
          <p:nvPr/>
        </p:nvSpPr>
        <p:spPr>
          <a:xfrm>
            <a:off x="678729" y="302409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78687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24BE2-DAF4-26FD-F954-6553AFCAAD57}"/>
              </a:ext>
            </a:extLst>
          </p:cNvPr>
          <p:cNvSpPr txBox="1"/>
          <p:nvPr/>
        </p:nvSpPr>
        <p:spPr>
          <a:xfrm>
            <a:off x="480767" y="452487"/>
            <a:ext cx="9455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Implement indexes on columns frequently used in search conditions, such as product_id?</a:t>
            </a:r>
          </a:p>
          <a:p>
            <a:r>
              <a:rPr lang="en-US" dirty="0">
                <a:latin typeface="+mj-lt"/>
              </a:rPr>
              <a:t>                 create index idx_productid on product(product_id);</a:t>
            </a:r>
          </a:p>
          <a:p>
            <a:r>
              <a:rPr lang="en-US" dirty="0">
                <a:latin typeface="+mj-lt"/>
              </a:rPr>
              <a:t>                  select product_id,sales,product_name from product </a:t>
            </a:r>
          </a:p>
          <a:p>
            <a:r>
              <a:rPr lang="en-US" dirty="0">
                <a:latin typeface="+mj-lt"/>
              </a:rPr>
              <a:t>                  order by product_id desc;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605E-CD8A-47FC-8C70-47E4404FB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3" y="1981183"/>
            <a:ext cx="8287907" cy="376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163A5E-B51A-D365-D19D-BC9B5C715C49}"/>
              </a:ext>
            </a:extLst>
          </p:cNvPr>
          <p:cNvSpPr txBox="1"/>
          <p:nvPr/>
        </p:nvSpPr>
        <p:spPr>
          <a:xfrm>
            <a:off x="942680" y="1614976"/>
            <a:ext cx="161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18748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076-F176-49F6-4890-E0910C3E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you list all unique segments present in the customer table?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select </a:t>
            </a:r>
            <a:r>
              <a:rPr lang="en-US" sz="2800" dirty="0"/>
              <a:t>DISTINCT</a:t>
            </a:r>
            <a:r>
              <a:rPr lang="en-US" sz="2400" dirty="0"/>
              <a:t>(segment) from customer;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01F55-E1A7-FCEA-7960-A20329B3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5" t="36343" r="36134" b="33532"/>
          <a:stretch/>
        </p:blipFill>
        <p:spPr>
          <a:xfrm>
            <a:off x="1809944" y="2460394"/>
            <a:ext cx="8295589" cy="3044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F3FBF-BF77-DBAA-8C98-9FB2C86F6158}"/>
              </a:ext>
            </a:extLst>
          </p:cNvPr>
          <p:cNvSpPr txBox="1"/>
          <p:nvPr/>
        </p:nvSpPr>
        <p:spPr>
          <a:xfrm>
            <a:off x="1338606" y="1885361"/>
            <a:ext cx="23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43072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CA28-87F1-C6A2-8161-02AA8B1C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Show the customer_name and city in uppercase for all customers?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select upper(customer_name),upper(city) from customer</a:t>
            </a:r>
            <a:r>
              <a:rPr lang="en-US" sz="2200" dirty="0"/>
              <a:t>;</a:t>
            </a: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72EFB-8FAA-E814-84FC-AE3EBF959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5" t="35478" r="36598" b="33820"/>
          <a:stretch/>
        </p:blipFill>
        <p:spPr>
          <a:xfrm>
            <a:off x="1885360" y="2498101"/>
            <a:ext cx="7343481" cy="2950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AE2BC-4EB0-7724-BE0E-E44353F2AFE6}"/>
              </a:ext>
            </a:extLst>
          </p:cNvPr>
          <p:cNvSpPr txBox="1"/>
          <p:nvPr/>
        </p:nvSpPr>
        <p:spPr>
          <a:xfrm>
            <a:off x="1376313" y="1933064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42860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F65A-F64E-E179-54EB-064025261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48516"/>
            <a:ext cx="10058400" cy="14507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Display the length of each product_name in the product table.?</a:t>
            </a:r>
            <a:br>
              <a:rPr lang="en-US" sz="2400" dirty="0"/>
            </a:br>
            <a:r>
              <a:rPr lang="en-US" sz="2400" dirty="0"/>
              <a:t>select product_name,length(product_name) from product;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1908C-F4B0-AC91-FCF3-98C0F2337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52" t="35478" r="37371" b="33820"/>
          <a:stretch/>
        </p:blipFill>
        <p:spPr>
          <a:xfrm>
            <a:off x="1640264" y="2639504"/>
            <a:ext cx="8512403" cy="3054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8AC9E-6378-6C39-3CC1-017CFAFAE688}"/>
              </a:ext>
            </a:extLst>
          </p:cNvPr>
          <p:cNvSpPr txBox="1"/>
          <p:nvPr/>
        </p:nvSpPr>
        <p:spPr>
          <a:xfrm>
            <a:off x="1498863" y="1982457"/>
            <a:ext cx="2507529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42707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53D8-914C-7906-BDDA-43956E4C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42" y="545640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700" dirty="0"/>
              <a:t>What is the total sales revenue for each category in the product table?</a:t>
            </a:r>
            <a:br>
              <a:rPr lang="en-US" sz="2700" dirty="0"/>
            </a:br>
            <a:r>
              <a:rPr lang="en-US" sz="2700" dirty="0"/>
              <a:t>select category,sum(sales) from product</a:t>
            </a:r>
            <a:br>
              <a:rPr lang="en-US" sz="2700" dirty="0"/>
            </a:br>
            <a:r>
              <a:rPr lang="en-US" sz="2700" dirty="0"/>
              <a:t>group by category;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85E67-F95F-63EA-4F5A-723FB9482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1" t="35334" r="35593" b="34253"/>
          <a:stretch/>
        </p:blipFill>
        <p:spPr>
          <a:xfrm>
            <a:off x="1263192" y="2469823"/>
            <a:ext cx="6589336" cy="2149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91D47E-DE15-AB8D-BB53-5F5B77F0F856}"/>
              </a:ext>
            </a:extLst>
          </p:cNvPr>
          <p:cNvSpPr txBox="1"/>
          <p:nvPr/>
        </p:nvSpPr>
        <p:spPr>
          <a:xfrm>
            <a:off x="1263192" y="1996397"/>
            <a:ext cx="187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11887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B0FC-A101-83C0-E0E7-9E95023A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78834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 the average sales per product in the product table.?</a:t>
            </a:r>
            <a:br>
              <a:rPr lang="en-US" sz="2400" dirty="0"/>
            </a:br>
            <a:r>
              <a:rPr lang="en-US" sz="2400" dirty="0"/>
              <a:t>select sub_category,avg(sales) from product</a:t>
            </a:r>
            <a:br>
              <a:rPr lang="en-US" sz="2400" dirty="0"/>
            </a:br>
            <a:r>
              <a:rPr lang="en-US" sz="2400" dirty="0"/>
              <a:t>group by sub_category;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B69B-8D18-A13D-632F-7E87444FE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1" t="36055" r="36598" b="33532"/>
          <a:stretch/>
        </p:blipFill>
        <p:spPr>
          <a:xfrm>
            <a:off x="1263192" y="2516957"/>
            <a:ext cx="7466029" cy="2526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98CED-C17B-BD4F-DB76-0FDFB724563F}"/>
              </a:ext>
            </a:extLst>
          </p:cNvPr>
          <p:cNvSpPr txBox="1"/>
          <p:nvPr/>
        </p:nvSpPr>
        <p:spPr>
          <a:xfrm>
            <a:off x="1187778" y="1903942"/>
            <a:ext cx="140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79573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1177-58ED-4A16-BA81-86A0A592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29" y="588261"/>
            <a:ext cx="10058400" cy="1450757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customers are there in each segment?</a:t>
            </a:r>
            <a:br>
              <a:rPr lang="en-US" sz="2400" dirty="0"/>
            </a:br>
            <a:r>
              <a:rPr lang="en-US" sz="2400" dirty="0"/>
              <a:t>select segment, count(*) from customer </a:t>
            </a:r>
            <a:br>
              <a:rPr lang="en-US" sz="2400" dirty="0"/>
            </a:br>
            <a:r>
              <a:rPr lang="en-US" sz="2400" dirty="0"/>
              <a:t>group by segment;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546FA-60BC-193B-4252-B8D5FCEA8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5" t="35528" r="36521" b="34116"/>
          <a:stretch/>
        </p:blipFill>
        <p:spPr>
          <a:xfrm>
            <a:off x="1219828" y="2564091"/>
            <a:ext cx="7113467" cy="2611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00853-C8CC-8EEE-D9E0-170063309B19}"/>
              </a:ext>
            </a:extLst>
          </p:cNvPr>
          <p:cNvSpPr txBox="1"/>
          <p:nvPr/>
        </p:nvSpPr>
        <p:spPr>
          <a:xfrm>
            <a:off x="1121789" y="1854352"/>
            <a:ext cx="20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7984288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</TotalTime>
  <Words>1834</Words>
  <Application>Microsoft Office PowerPoint</Application>
  <PresentationFormat>Widescreen</PresentationFormat>
  <Paragraphs>142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source-serif-pro</vt:lpstr>
      <vt:lpstr>zeitung</vt:lpstr>
      <vt:lpstr>Retrospect</vt:lpstr>
      <vt:lpstr>Superstore Sales Analysis Project. </vt:lpstr>
      <vt:lpstr>Objective of the project:</vt:lpstr>
      <vt:lpstr>How many characters are there in the customer_name field of the customer table?           select customer_name, length(customer_name) as length from customer;  </vt:lpstr>
      <vt:lpstr>Can you list all unique segments present in the customer table?  select DISTINCT(segment) from customer; </vt:lpstr>
      <vt:lpstr>Show the customer_name and city in uppercase for all customers?  select upper(customer_name),upper(city) from customer;</vt:lpstr>
      <vt:lpstr>Display the length of each product_name in the product table.? select product_name,length(product_name) from product;  </vt:lpstr>
      <vt:lpstr> What is the total sales revenue for each category in the product table? select category,sum(sales) from product group by category;  </vt:lpstr>
      <vt:lpstr>Calculate the average sales per product in the product table.? select sub_category,avg(sales) from product group by sub_category;  </vt:lpstr>
      <vt:lpstr>How many customers are there in each segment? select segment, count(*) from customer  group by segment;  </vt:lpstr>
      <vt:lpstr>Find the maximum postal code in the customer table.? select max(postal_code) from customer; </vt:lpstr>
      <vt:lpstr>What is the total number of orders placed by each customer? select customer_id,count(*) from orders group by customer_id; </vt:lpstr>
      <vt:lpstr>How many orders were placed in each month of the year? select monthname(order_date),count(*) from orders group by monthname(order_date) order by monthname(order_date); </vt:lpstr>
      <vt:lpstr>Calculate the difference between order_date and ship_date for each order.? select order_id, abs(datediff(order_date,ship_date)) from orders; </vt:lpstr>
      <vt:lpstr>Find the latest order date.? select max(order_date) from orders; </vt:lpstr>
      <vt:lpstr>Determine the day of the week for each order_date.? select order_date,dayname(order_date) from orders;  </vt:lpstr>
      <vt:lpstr>Calculate the average time taken to ship orders.? select ceil(avg(abs(datediff(ship_date,order_date )))) as time_to_ship from orders;  </vt:lpstr>
      <vt:lpstr>How many orders were placed using each ship mode? select ship_mode, count(*) from orders group by ship_mode; </vt:lpstr>
      <vt:lpstr>Rank customers based on their total sales revenue.? select customer_id,sales,rank() over(order by a.product_id) as ranking  from product a join orders on orders.product_id=a.product_id;</vt:lpstr>
      <vt:lpstr>Calculate the cumulative sum of sales for each product.? select sales,sum(sales) over(order by product_id) as cummulative_sum from product ;  </vt:lpstr>
      <vt:lpstr>Determine the percentage of total sales each product sales contribute? select sales,sales/sum(sales) over() *100 as percentage from product ; </vt:lpstr>
      <vt:lpstr>Find the top 3 products in each category based on sales.? select sales,product_id from product order by sales  desc  limit 3; </vt:lpstr>
      <vt:lpstr>Calculate the moving average of sales over a specific time period.? select o.order_date,p.sales, avg(sales) over(order by order_date ) as moving_avg  from product as p  join orders as o on o.product_id=p.product_id; </vt:lpstr>
      <vt:lpstr>classify customers into 'High', 'Medium', or 'Low' based on their total sales.? select customer_id,sales,if(sales between 300 and 1000 ,"Medium",if(sales&lt;300,"Low","High")) as category from product as p join orders as o on o.product_id = p.product_id; </vt:lpstr>
      <vt:lpstr>Identify orders that were shipped on time or delayed.?  select order_id,if(abs(datediff(order_date, ship_date))&gt;4,"delayed ","on time") as shiping  from orders;  </vt:lpstr>
      <vt:lpstr>Classify products into different categories based on their sales.? select order_id,sales, if(sales&gt;1000,"High Sales",if(sales between 300 and 1000,"medium sales","low sales"))  as category from product as p join orders as o on o.product_id=p.product_id group by order_id;  </vt:lpstr>
      <vt:lpstr>Find orders placed by customers from a specific city.? select * from orders as o  join customer as c on c.customer_id=o.customer_id where c.city="New York City"; </vt:lpstr>
      <vt:lpstr>Get the total sales revenue along with the customer segment.? select segment,sum(sales) from orders  join product on orders.product_id=product.product_id join customer on orders.customer_id=customer.customer_id group by segment;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Sales Dataset Project.</dc:title>
  <dc:creator>kanakaratnam kodi</dc:creator>
  <cp:lastModifiedBy>kanakaratnam kodi</cp:lastModifiedBy>
  <cp:revision>5</cp:revision>
  <dcterms:created xsi:type="dcterms:W3CDTF">2024-04-11T16:16:23Z</dcterms:created>
  <dcterms:modified xsi:type="dcterms:W3CDTF">2024-04-12T11:09:46Z</dcterms:modified>
</cp:coreProperties>
</file>